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8127921" y="1591151"/>
            <a:ext cx="5689759" cy="2031683"/>
          </a:xfrm>
          <a:prstGeom prst="rect">
            <a:avLst/>
          </a:prstGeom>
          <a:noFill/>
        </p:spPr>
        <p:txBody>
          <a:bodyPr wrap="square" rtlCol="0" anchor="t"/>
          <a:lstStyle/>
          <a:p>
            <a:pPr marL="0" indent="0">
              <a:lnSpc>
                <a:spcPts val="5335"/>
              </a:lnSpc>
              <a:buNone/>
            </a:pPr>
            <a:r>
              <a:rPr lang="en-US" sz="4265" b="1" dirty="0">
                <a:solidFill>
                  <a:srgbClr val="000000"/>
                </a:solidFill>
                <a:latin typeface="p22-mackinac-pro" pitchFamily="34" charset="0"/>
                <a:ea typeface="p22-mackinac-pro" pitchFamily="34" charset="-122"/>
                <a:cs typeface="p22-mackinac-pro" pitchFamily="34" charset="-120"/>
              </a:rPr>
              <a:t>Smart Helmet with Temperature and Crash Detection</a:t>
            </a:r>
            <a:endParaRPr lang="en-US" sz="4265" dirty="0"/>
          </a:p>
        </p:txBody>
      </p:sp>
      <p:sp>
        <p:nvSpPr>
          <p:cNvPr id="5" name="Text 2"/>
          <p:cNvSpPr/>
          <p:nvPr/>
        </p:nvSpPr>
        <p:spPr>
          <a:xfrm>
            <a:off x="8127921" y="3947874"/>
            <a:ext cx="5689759" cy="346710"/>
          </a:xfrm>
          <a:prstGeom prst="rect">
            <a:avLst/>
          </a:prstGeom>
          <a:noFill/>
        </p:spPr>
        <p:txBody>
          <a:bodyPr wrap="none" rtlCol="0" anchor="t"/>
          <a:lstStyle/>
          <a:p>
            <a:pPr marL="0" indent="0">
              <a:lnSpc>
                <a:spcPts val="2730"/>
              </a:lnSpc>
              <a:buNone/>
            </a:pPr>
            <a:endParaRPr lang="en-US" sz="1705" dirty="0"/>
          </a:p>
        </p:txBody>
      </p:sp>
      <p:sp>
        <p:nvSpPr>
          <p:cNvPr id="6" name="Text 3"/>
          <p:cNvSpPr/>
          <p:nvPr/>
        </p:nvSpPr>
        <p:spPr>
          <a:xfrm>
            <a:off x="8127921" y="4619625"/>
            <a:ext cx="2709267" cy="338733"/>
          </a:xfrm>
          <a:prstGeom prst="rect">
            <a:avLst/>
          </a:prstGeom>
          <a:noFill/>
        </p:spPr>
        <p:txBody>
          <a:bodyPr wrap="none" rtlCol="0" anchor="t"/>
          <a:lstStyle/>
          <a:p>
            <a:pPr marL="0" indent="0">
              <a:lnSpc>
                <a:spcPts val="2665"/>
              </a:lnSpc>
              <a:buNone/>
            </a:pPr>
            <a:r>
              <a:rPr lang="en-US" sz="2135" b="1" dirty="0">
                <a:solidFill>
                  <a:srgbClr val="006ED6"/>
                </a:solidFill>
                <a:latin typeface="p22-mackinac-pro" pitchFamily="34" charset="0"/>
                <a:ea typeface="p22-mackinac-pro" pitchFamily="34" charset="-122"/>
                <a:cs typeface="p22-mackinac-pro" pitchFamily="34" charset="-120"/>
              </a:rPr>
              <a:t>By:</a:t>
            </a:r>
            <a:endParaRPr lang="en-US" sz="2135" dirty="0"/>
          </a:p>
        </p:txBody>
      </p:sp>
      <p:sp>
        <p:nvSpPr>
          <p:cNvPr id="7" name="Text 4"/>
          <p:cNvSpPr/>
          <p:nvPr/>
        </p:nvSpPr>
        <p:spPr>
          <a:xfrm>
            <a:off x="8127921" y="5283398"/>
            <a:ext cx="3595330" cy="1354931"/>
          </a:xfrm>
          <a:prstGeom prst="rect">
            <a:avLst/>
          </a:prstGeom>
          <a:noFill/>
        </p:spPr>
        <p:txBody>
          <a:bodyPr wrap="square" rtlCol="0" anchor="t"/>
          <a:lstStyle/>
          <a:p>
            <a:pPr marL="0" indent="0">
              <a:lnSpc>
                <a:spcPts val="2665"/>
              </a:lnSpc>
              <a:buNone/>
            </a:pPr>
            <a:r>
              <a:rPr lang="en-US" sz="2135" b="1" dirty="0">
                <a:solidFill>
                  <a:srgbClr val="000000"/>
                </a:solidFill>
                <a:latin typeface="p22-mackinac-pro" pitchFamily="34" charset="0"/>
                <a:ea typeface="p22-mackinac-pro" pitchFamily="34" charset="-122"/>
                <a:cs typeface="p22-mackinac-pro" pitchFamily="34" charset="-120"/>
              </a:rPr>
              <a:t>Gobinda Lal Paul                 14</a:t>
            </a:r>
            <a:r>
              <a:rPr lang="en-US" sz="2135" b="1" dirty="0">
                <a:solidFill>
                  <a:srgbClr val="000000"/>
                </a:solidFill>
                <a:latin typeface="p22-mackinac-pro" pitchFamily="34" charset="0"/>
                <a:ea typeface="p22-mackinac-pro" pitchFamily="34" charset="-122"/>
                <a:cs typeface="p22-mackinac-pro" pitchFamily="34" charset="-120"/>
              </a:rPr>
              <a:t>
</a:t>
            </a:r>
            <a:r>
              <a:rPr lang="en-US" sz="2135" b="1" dirty="0">
                <a:solidFill>
                  <a:srgbClr val="000000"/>
                </a:solidFill>
                <a:latin typeface="p22-mackinac-pro" pitchFamily="34" charset="0"/>
                <a:ea typeface="p22-mackinac-pro" pitchFamily="34" charset="-122"/>
                <a:cs typeface="p22-mackinac-pro" pitchFamily="34" charset="-120"/>
              </a:rPr>
              <a:t>Avik Dasgupta                      19</a:t>
            </a:r>
            <a:r>
              <a:rPr lang="en-US" sz="2135" b="1" dirty="0">
                <a:solidFill>
                  <a:srgbClr val="000000"/>
                </a:solidFill>
                <a:latin typeface="p22-mackinac-pro" pitchFamily="34" charset="0"/>
                <a:ea typeface="p22-mackinac-pro" pitchFamily="34" charset="-122"/>
                <a:cs typeface="p22-mackinac-pro" pitchFamily="34" charset="-120"/>
              </a:rPr>
              <a:t>
</a:t>
            </a:r>
            <a:r>
              <a:rPr lang="en-US" sz="2135" b="1" dirty="0">
                <a:solidFill>
                  <a:srgbClr val="000000"/>
                </a:solidFill>
                <a:latin typeface="p22-mackinac-pro" pitchFamily="34" charset="0"/>
                <a:ea typeface="p22-mackinac-pro" pitchFamily="34" charset="-122"/>
                <a:cs typeface="p22-mackinac-pro" pitchFamily="34" charset="-120"/>
              </a:rPr>
              <a:t>Soham Dey                             39</a:t>
            </a:r>
            <a:r>
              <a:rPr lang="en-US" sz="2135" b="1" dirty="0">
                <a:solidFill>
                  <a:srgbClr val="000000"/>
                </a:solidFill>
                <a:latin typeface="p22-mackinac-pro" pitchFamily="34" charset="0"/>
                <a:ea typeface="p22-mackinac-pro" pitchFamily="34" charset="-122"/>
                <a:cs typeface="p22-mackinac-pro" pitchFamily="34" charset="-120"/>
              </a:rPr>
              <a:t>
</a:t>
            </a:r>
            <a:r>
              <a:rPr lang="en-US" sz="2135" b="1" dirty="0">
                <a:solidFill>
                  <a:srgbClr val="000000"/>
                </a:solidFill>
                <a:latin typeface="p22-mackinac-pro" pitchFamily="34" charset="0"/>
                <a:ea typeface="p22-mackinac-pro" pitchFamily="34" charset="-122"/>
                <a:cs typeface="p22-mackinac-pro" pitchFamily="34" charset="-120"/>
              </a:rPr>
              <a:t>Shaileyee Purkayastha     41</a:t>
            </a:r>
            <a:endParaRPr lang="en-US" sz="2135" dirty="0"/>
          </a:p>
        </p:txBody>
      </p:sp>
      <p:pic>
        <p:nvPicPr>
          <p:cNvPr id="8" name="Image 1" descr="preencoded.png"/>
          <p:cNvPicPr>
            <a:picLocks noChangeAspect="1"/>
          </p:cNvPicPr>
          <p:nvPr/>
        </p:nvPicPr>
        <p:blipFill>
          <a:blip r:embed="rId2"/>
          <a:stretch>
            <a:fillRect/>
          </a:stretch>
        </p:blipFill>
        <p:spPr>
          <a:xfrm>
            <a:off x="-7620" y="0"/>
            <a:ext cx="73152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833199" y="2534722"/>
            <a:ext cx="5554980"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Conclusion</a:t>
            </a:r>
            <a:endParaRPr lang="en-US" sz="4375" dirty="0"/>
          </a:p>
        </p:txBody>
      </p:sp>
      <p:sp>
        <p:nvSpPr>
          <p:cNvPr id="5" name="Text 2"/>
          <p:cNvSpPr/>
          <p:nvPr/>
        </p:nvSpPr>
        <p:spPr>
          <a:xfrm>
            <a:off x="833199" y="3562350"/>
            <a:ext cx="7477601" cy="2132409"/>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Worker safety should always be a top priority on construction sites and in roads, and our smart helmet is the most innovative and effective solution to that problem. By leveraging cutting-edge technology and an unwavering commitment to safety, we can help prevent accidents, injuries, and fatalities on the job, creating a safer and more productive workplace for everyone.</a:t>
            </a:r>
            <a:endParaRPr lang="en-US" sz="1750" dirty="0"/>
          </a:p>
        </p:txBody>
      </p:sp>
      <p:pic>
        <p:nvPicPr>
          <p:cNvPr id="6" name="Image 1" descr="preencoded.png"/>
          <p:cNvPicPr>
            <a:picLocks noChangeAspect="1"/>
          </p:cNvPicPr>
          <p:nvPr/>
        </p:nvPicPr>
        <p:blipFill>
          <a:blip r:embed="rId2"/>
          <a:stretch>
            <a:fillRect/>
          </a:stretch>
        </p:blipFill>
        <p:spPr>
          <a:xfrm>
            <a:off x="9151620"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2037993" y="2656880"/>
            <a:ext cx="5554980"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Acknowledgement</a:t>
            </a:r>
            <a:endParaRPr lang="en-US" sz="4375" dirty="0"/>
          </a:p>
        </p:txBody>
      </p:sp>
      <p:sp>
        <p:nvSpPr>
          <p:cNvPr id="5" name="Text 2"/>
          <p:cNvSpPr/>
          <p:nvPr/>
        </p:nvSpPr>
        <p:spPr>
          <a:xfrm>
            <a:off x="2037993" y="3795593"/>
            <a:ext cx="10554414" cy="1777008"/>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We would like to express our special thanks of gratitude to our mentor, </a:t>
            </a:r>
            <a:r>
              <a:rPr lang="en-US" sz="1750" b="1" dirty="0">
                <a:solidFill>
                  <a:srgbClr val="272525"/>
                </a:solidFill>
                <a:latin typeface="Eudoxus Sans" pitchFamily="34" charset="0"/>
                <a:ea typeface="Eudoxus Sans" pitchFamily="34" charset="-122"/>
                <a:cs typeface="Eudoxus Sans" pitchFamily="34" charset="-120"/>
              </a:rPr>
              <a:t>Sujata Kundu</a:t>
            </a:r>
            <a:r>
              <a:rPr lang="en-US" sz="1750" dirty="0">
                <a:solidFill>
                  <a:srgbClr val="272525"/>
                </a:solidFill>
                <a:latin typeface="Eudoxus Sans" pitchFamily="34" charset="0"/>
                <a:ea typeface="Eudoxus Sans" pitchFamily="34" charset="-122"/>
                <a:cs typeface="Eudoxus Sans" pitchFamily="34" charset="-120"/>
              </a:rPr>
              <a:t> ma'am and the </a:t>
            </a:r>
            <a:r>
              <a:rPr lang="en-US" sz="1750" b="1" dirty="0">
                <a:solidFill>
                  <a:srgbClr val="272525"/>
                </a:solidFill>
                <a:latin typeface="Eudoxus Sans" pitchFamily="34" charset="0"/>
                <a:ea typeface="Eudoxus Sans" pitchFamily="34" charset="-122"/>
                <a:cs typeface="Eudoxus Sans" pitchFamily="34" charset="-120"/>
              </a:rPr>
              <a:t>entire faculty of IT Department</a:t>
            </a:r>
            <a:r>
              <a:rPr lang="en-US" sz="1750" dirty="0">
                <a:solidFill>
                  <a:srgbClr val="272525"/>
                </a:solidFill>
                <a:latin typeface="Eudoxus Sans" pitchFamily="34" charset="0"/>
                <a:ea typeface="Eudoxus Sans" pitchFamily="34" charset="-122"/>
                <a:cs typeface="Eudoxus Sans" pitchFamily="34" charset="-120"/>
              </a:rPr>
              <a:t> who gave us the golden opportunity to work on this wonderful project on the topic "Smart Helmet with Temperature and Crash Detection". It also helped us in doing a lot of research and we came to know about many new things. Secondly, we would also like to thank our parents and friends who helped us a lot in finalising this project within the limited time frame.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833199" y="1513046"/>
            <a:ext cx="5554980"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References</a:t>
            </a:r>
            <a:endParaRPr lang="en-US" sz="4375" dirty="0"/>
          </a:p>
        </p:txBody>
      </p:sp>
      <p:sp>
        <p:nvSpPr>
          <p:cNvPr id="5" name="Text 2"/>
          <p:cNvSpPr/>
          <p:nvPr/>
        </p:nvSpPr>
        <p:spPr>
          <a:xfrm>
            <a:off x="1188601" y="2540675"/>
            <a:ext cx="7122200" cy="710803"/>
          </a:xfrm>
          <a:prstGeom prst="rect">
            <a:avLst/>
          </a:prstGeom>
          <a:noFill/>
        </p:spPr>
        <p:txBody>
          <a:bodyPr wrap="square" rtlCol="0" anchor="t"/>
          <a:lstStyle/>
          <a:p>
            <a:pPr marL="342900" indent="-342900" algn="l">
              <a:lnSpc>
                <a:spcPts val="2800"/>
              </a:lnSpc>
              <a:buSzPct val="100000"/>
              <a:buChar char="•"/>
            </a:pPr>
            <a:r>
              <a:rPr lang="en-US" sz="1750" dirty="0">
                <a:solidFill>
                  <a:srgbClr val="272525"/>
                </a:solidFill>
                <a:latin typeface="Eudoxus Sans" pitchFamily="34" charset="0"/>
                <a:ea typeface="Eudoxus Sans" pitchFamily="34" charset="-122"/>
                <a:cs typeface="Eudoxus Sans" pitchFamily="34" charset="-120"/>
              </a:rPr>
              <a:t>Bergman, M., et al. (2017). Heat stress and heat-related illnesses. American Family Physician, 96(4), 256-262.</a:t>
            </a:r>
            <a:endParaRPr lang="en-US" sz="1750" dirty="0"/>
          </a:p>
        </p:txBody>
      </p:sp>
      <p:sp>
        <p:nvSpPr>
          <p:cNvPr id="6" name="Text 3"/>
          <p:cNvSpPr/>
          <p:nvPr/>
        </p:nvSpPr>
        <p:spPr>
          <a:xfrm>
            <a:off x="1188601" y="3340298"/>
            <a:ext cx="7122200" cy="1066205"/>
          </a:xfrm>
          <a:prstGeom prst="rect">
            <a:avLst/>
          </a:prstGeom>
          <a:noFill/>
        </p:spPr>
        <p:txBody>
          <a:bodyPr wrap="square" rtlCol="0" anchor="t"/>
          <a:lstStyle/>
          <a:p>
            <a:pPr marL="342900" indent="-342900" algn="l">
              <a:lnSpc>
                <a:spcPts val="2800"/>
              </a:lnSpc>
              <a:buSzPct val="100000"/>
              <a:buChar char="•"/>
            </a:pPr>
            <a:r>
              <a:rPr lang="en-US" sz="1750" dirty="0">
                <a:solidFill>
                  <a:srgbClr val="272525"/>
                </a:solidFill>
                <a:latin typeface="Eudoxus Sans" pitchFamily="34" charset="0"/>
                <a:ea typeface="Eudoxus Sans" pitchFamily="34" charset="-122"/>
                <a:cs typeface="Eudoxus Sans" pitchFamily="34" charset="-120"/>
              </a:rPr>
              <a:t>National Institute for Occupational Safety and Health (NIOSH). (2017). Falls in the Workplace. Retrieved from https://www.cdc.gov/niosh/topics/falls/default.html</a:t>
            </a:r>
            <a:endParaRPr lang="en-US" sz="1750" dirty="0"/>
          </a:p>
        </p:txBody>
      </p:sp>
      <p:sp>
        <p:nvSpPr>
          <p:cNvPr id="7" name="Text 4"/>
          <p:cNvSpPr/>
          <p:nvPr/>
        </p:nvSpPr>
        <p:spPr>
          <a:xfrm>
            <a:off x="1188601" y="4495324"/>
            <a:ext cx="7122200" cy="1066205"/>
          </a:xfrm>
          <a:prstGeom prst="rect">
            <a:avLst/>
          </a:prstGeom>
          <a:noFill/>
        </p:spPr>
        <p:txBody>
          <a:bodyPr wrap="square" rtlCol="0" anchor="t"/>
          <a:lstStyle/>
          <a:p>
            <a:pPr marL="0" indent="0" algn="l">
              <a:lnSpc>
                <a:spcPts val="2800"/>
              </a:lnSpc>
              <a:buSzPct val="100000"/>
              <a:buNone/>
            </a:pPr>
            <a:r>
              <a:rPr lang="en-US" sz="1750" dirty="0">
                <a:solidFill>
                  <a:srgbClr val="272525"/>
                </a:solidFill>
                <a:latin typeface="Eudoxus Sans" pitchFamily="34" charset="0"/>
                <a:ea typeface="Eudoxus Sans" pitchFamily="34" charset="-122"/>
                <a:cs typeface="Eudoxus Sans" pitchFamily="34" charset="-120"/>
              </a:rPr>
              <a:t>Heat Stress – Heat Related Illness national Institute for Occupational Safety and Health </a:t>
            </a:r>
            <a:r>
              <a:rPr lang="en-US" sz="1750" dirty="0">
                <a:solidFill>
                  <a:srgbClr val="272525"/>
                </a:solidFill>
                <a:latin typeface="Eudoxus Sans" pitchFamily="34" charset="0"/>
                <a:ea typeface="Eudoxus Sans" pitchFamily="34" charset="-122"/>
                <a:cs typeface="Eudoxus Sans" pitchFamily="34" charset="-120"/>
              </a:rPr>
              <a:t>
</a:t>
            </a:r>
            <a:r>
              <a:rPr lang="en-US" sz="1750" dirty="0">
                <a:solidFill>
                  <a:srgbClr val="272525"/>
                </a:solidFill>
                <a:latin typeface="Eudoxus Sans" pitchFamily="34" charset="0"/>
                <a:ea typeface="Eudoxus Sans" pitchFamily="34" charset="-122"/>
                <a:cs typeface="Eudoxus Sans" pitchFamily="34" charset="-120"/>
              </a:rPr>
              <a:t>https://rb.gy/hmter</a:t>
            </a:r>
            <a:endParaRPr lang="en-US" sz="1750" dirty="0"/>
          </a:p>
        </p:txBody>
      </p:sp>
      <p:sp>
        <p:nvSpPr>
          <p:cNvPr id="8" name="Text 5"/>
          <p:cNvSpPr/>
          <p:nvPr/>
        </p:nvSpPr>
        <p:spPr>
          <a:xfrm>
            <a:off x="1188601" y="5650349"/>
            <a:ext cx="7122200" cy="1066205"/>
          </a:xfrm>
          <a:prstGeom prst="rect">
            <a:avLst/>
          </a:prstGeom>
          <a:noFill/>
        </p:spPr>
        <p:txBody>
          <a:bodyPr wrap="square" rtlCol="0" anchor="t"/>
          <a:lstStyle/>
          <a:p>
            <a:pPr marL="342900" indent="-342900" algn="l">
              <a:lnSpc>
                <a:spcPts val="2800"/>
              </a:lnSpc>
              <a:buSzPct val="100000"/>
              <a:buChar char="•"/>
            </a:pPr>
            <a:r>
              <a:rPr lang="en-US" sz="1750" dirty="0">
                <a:solidFill>
                  <a:srgbClr val="272525"/>
                </a:solidFill>
                <a:latin typeface="Eudoxus Sans" pitchFamily="34" charset="0"/>
                <a:ea typeface="Eudoxus Sans" pitchFamily="34" charset="-122"/>
                <a:cs typeface="Eudoxus Sans" pitchFamily="34" charset="-120"/>
              </a:rPr>
              <a:t>Heatstroke: Symptoms &amp; causes https://www.mayoclinic.org/diseases-conditions/heat-stroke/symptoms-causes/syc-20353581</a:t>
            </a:r>
            <a:endParaRPr lang="en-US" sz="1750" dirty="0"/>
          </a:p>
        </p:txBody>
      </p:sp>
      <p:pic>
        <p:nvPicPr>
          <p:cNvPr id="9" name="Image 1" descr="preencoded.png"/>
          <p:cNvPicPr>
            <a:picLocks noChangeAspect="1"/>
          </p:cNvPicPr>
          <p:nvPr/>
        </p:nvPicPr>
        <p:blipFill>
          <a:blip r:embed="rId2"/>
          <a:stretch>
            <a:fillRect/>
          </a:stretch>
        </p:blipFill>
        <p:spPr>
          <a:xfrm>
            <a:off x="915162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7322820" y="0"/>
            <a:ext cx="7315200" cy="8229600"/>
          </a:xfrm>
          <a:prstGeom prst="rect">
            <a:avLst/>
          </a:prstGeom>
        </p:spPr>
      </p:pic>
      <p:sp>
        <p:nvSpPr>
          <p:cNvPr id="5" name="Text 1"/>
          <p:cNvSpPr/>
          <p:nvPr/>
        </p:nvSpPr>
        <p:spPr>
          <a:xfrm>
            <a:off x="880110" y="3767614"/>
            <a:ext cx="5554980" cy="694373"/>
          </a:xfrm>
          <a:prstGeom prst="rect">
            <a:avLst/>
          </a:prstGeom>
          <a:noFill/>
        </p:spPr>
        <p:txBody>
          <a:bodyPr wrap="none" rtlCol="0" anchor="t"/>
          <a:lstStyle/>
          <a:p>
            <a:pPr marL="0" indent="0" algn="ctr">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Problem Statement</a:t>
            </a:r>
            <a:endParaRPr lang="en-US" sz="437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p:spPr>
      </p:sp>
      <p:sp>
        <p:nvSpPr>
          <p:cNvPr id="6" name="Text 2"/>
          <p:cNvSpPr/>
          <p:nvPr/>
        </p:nvSpPr>
        <p:spPr>
          <a:xfrm>
            <a:off x="2920008" y="1524119"/>
            <a:ext cx="8790265" cy="694373"/>
          </a:xfrm>
          <a:prstGeom prst="rect">
            <a:avLst/>
          </a:prstGeom>
          <a:noFill/>
        </p:spPr>
        <p:txBody>
          <a:bodyPr wrap="none" rtlCol="0" anchor="t"/>
          <a:lstStyle/>
          <a:p>
            <a:pPr marL="0" indent="0" algn="ctr">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Objectives Of Our Smart Helmet</a:t>
            </a:r>
            <a:endParaRPr lang="en-US" sz="4375" dirty="0"/>
          </a:p>
        </p:txBody>
      </p:sp>
      <p:pic>
        <p:nvPicPr>
          <p:cNvPr id="7" name="Image 2" descr="preencoded.png"/>
          <p:cNvPicPr>
            <a:picLocks noChangeAspect="1"/>
          </p:cNvPicPr>
          <p:nvPr/>
        </p:nvPicPr>
        <p:blipFill>
          <a:blip r:embed="rId3"/>
          <a:stretch>
            <a:fillRect/>
          </a:stretch>
        </p:blipFill>
        <p:spPr>
          <a:xfrm>
            <a:off x="2268736" y="2551748"/>
            <a:ext cx="2834402" cy="2834402"/>
          </a:xfrm>
          <a:prstGeom prst="rect">
            <a:avLst/>
          </a:prstGeom>
        </p:spPr>
      </p:pic>
      <p:sp>
        <p:nvSpPr>
          <p:cNvPr id="8" name="Text 3"/>
          <p:cNvSpPr/>
          <p:nvPr/>
        </p:nvSpPr>
        <p:spPr>
          <a:xfrm>
            <a:off x="2037993" y="5663803"/>
            <a:ext cx="3295888" cy="694373"/>
          </a:xfrm>
          <a:prstGeom prst="rect">
            <a:avLst/>
          </a:prstGeom>
          <a:noFill/>
        </p:spPr>
        <p:txBody>
          <a:bodyPr wrap="squar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Detecting Heatstroke Possibility</a:t>
            </a:r>
            <a:endParaRPr lang="en-US" sz="2185" dirty="0"/>
          </a:p>
        </p:txBody>
      </p:sp>
      <p:pic>
        <p:nvPicPr>
          <p:cNvPr id="9" name="Image 3" descr="preencoded.png"/>
          <p:cNvPicPr>
            <a:picLocks noChangeAspect="1"/>
          </p:cNvPicPr>
          <p:nvPr/>
        </p:nvPicPr>
        <p:blipFill>
          <a:blip r:embed="rId4"/>
          <a:stretch>
            <a:fillRect/>
          </a:stretch>
        </p:blipFill>
        <p:spPr>
          <a:xfrm>
            <a:off x="5897880" y="2551748"/>
            <a:ext cx="2834521" cy="2834521"/>
          </a:xfrm>
          <a:prstGeom prst="rect">
            <a:avLst/>
          </a:prstGeom>
        </p:spPr>
      </p:pic>
      <p:sp>
        <p:nvSpPr>
          <p:cNvPr id="10" name="Text 4"/>
          <p:cNvSpPr/>
          <p:nvPr/>
        </p:nvSpPr>
        <p:spPr>
          <a:xfrm>
            <a:off x="5667137" y="5663922"/>
            <a:ext cx="3296007" cy="694373"/>
          </a:xfrm>
          <a:prstGeom prst="rect">
            <a:avLst/>
          </a:prstGeom>
          <a:noFill/>
        </p:spPr>
        <p:txBody>
          <a:bodyPr wrap="squar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Detection of Possible Crash/Fall</a:t>
            </a:r>
            <a:endParaRPr lang="en-US" sz="2185" dirty="0"/>
          </a:p>
        </p:txBody>
      </p:sp>
      <p:pic>
        <p:nvPicPr>
          <p:cNvPr id="11" name="Image 4" descr="preencoded.png"/>
          <p:cNvPicPr>
            <a:picLocks noChangeAspect="1"/>
          </p:cNvPicPr>
          <p:nvPr/>
        </p:nvPicPr>
        <p:blipFill>
          <a:blip r:embed="rId5"/>
          <a:stretch>
            <a:fillRect/>
          </a:stretch>
        </p:blipFill>
        <p:spPr>
          <a:xfrm>
            <a:off x="9527143" y="2551748"/>
            <a:ext cx="2834521" cy="2834521"/>
          </a:xfrm>
          <a:prstGeom prst="rect">
            <a:avLst/>
          </a:prstGeom>
        </p:spPr>
      </p:pic>
      <p:sp>
        <p:nvSpPr>
          <p:cNvPr id="12" name="Text 5"/>
          <p:cNvSpPr/>
          <p:nvPr/>
        </p:nvSpPr>
        <p:spPr>
          <a:xfrm>
            <a:off x="9296400" y="5663922"/>
            <a:ext cx="3296007" cy="1041559"/>
          </a:xfrm>
          <a:prstGeom prst="rect">
            <a:avLst/>
          </a:prstGeom>
          <a:noFill/>
        </p:spPr>
        <p:txBody>
          <a:bodyPr wrap="squar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Location Detection and Emergency Alert System</a:t>
            </a:r>
            <a:endParaRPr lang="en-US" sz="21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p:spPr>
      </p:sp>
      <p:sp>
        <p:nvSpPr>
          <p:cNvPr id="6" name="Text 2"/>
          <p:cNvSpPr/>
          <p:nvPr/>
        </p:nvSpPr>
        <p:spPr>
          <a:xfrm>
            <a:off x="3000732" y="499943"/>
            <a:ext cx="8628817" cy="1135142"/>
          </a:xfrm>
          <a:prstGeom prst="rect">
            <a:avLst/>
          </a:prstGeom>
          <a:noFill/>
        </p:spPr>
        <p:txBody>
          <a:bodyPr wrap="square" rtlCol="0" anchor="t"/>
          <a:lstStyle/>
          <a:p>
            <a:pPr marL="0" indent="0" algn="ctr">
              <a:lnSpc>
                <a:spcPts val="4470"/>
              </a:lnSpc>
              <a:buNone/>
            </a:pPr>
            <a:r>
              <a:rPr lang="en-US" sz="3575" b="1" dirty="0">
                <a:solidFill>
                  <a:srgbClr val="000000"/>
                </a:solidFill>
                <a:latin typeface="p22-mackinac-pro" pitchFamily="34" charset="0"/>
                <a:ea typeface="p22-mackinac-pro" pitchFamily="34" charset="-122"/>
                <a:cs typeface="p22-mackinac-pro" pitchFamily="34" charset="-120"/>
              </a:rPr>
              <a:t>Defying Heat Stroke with Body Temperature Sensors</a:t>
            </a:r>
            <a:endParaRPr lang="en-US" sz="3575" dirty="0"/>
          </a:p>
        </p:txBody>
      </p:sp>
      <p:sp>
        <p:nvSpPr>
          <p:cNvPr id="7" name="Text 3"/>
          <p:cNvSpPr/>
          <p:nvPr/>
        </p:nvSpPr>
        <p:spPr>
          <a:xfrm>
            <a:off x="3000732" y="1907500"/>
            <a:ext cx="8628817" cy="871895"/>
          </a:xfrm>
          <a:prstGeom prst="rect">
            <a:avLst/>
          </a:prstGeom>
          <a:noFill/>
        </p:spPr>
        <p:txBody>
          <a:bodyPr wrap="square" rtlCol="0" anchor="t"/>
          <a:lstStyle/>
          <a:p>
            <a:pPr marL="0" indent="0">
              <a:lnSpc>
                <a:spcPts val="2290"/>
              </a:lnSpc>
              <a:buNone/>
            </a:pPr>
            <a:r>
              <a:rPr lang="en-US" sz="1430" dirty="0">
                <a:solidFill>
                  <a:srgbClr val="272525"/>
                </a:solidFill>
                <a:latin typeface="Eudoxus Sans" pitchFamily="34" charset="0"/>
                <a:ea typeface="Eudoxus Sans" pitchFamily="34" charset="-122"/>
                <a:cs typeface="Eudoxus Sans" pitchFamily="34" charset="-120"/>
              </a:rPr>
              <a:t>Heat stroke is a serious risk for construction workers, particularly in hot and humid environments. Our smart helmet is specially designed with body temperature sensors to monitor workers' vital signs, helping to identify and prevent heat stroke before it occurs.</a:t>
            </a:r>
            <a:endParaRPr lang="en-US" sz="1430" dirty="0"/>
          </a:p>
        </p:txBody>
      </p:sp>
      <p:pic>
        <p:nvPicPr>
          <p:cNvPr id="8" name="Image 2" descr="preencoded.png"/>
          <p:cNvPicPr>
            <a:picLocks noChangeAspect="1"/>
          </p:cNvPicPr>
          <p:nvPr/>
        </p:nvPicPr>
        <p:blipFill>
          <a:blip r:embed="rId3"/>
          <a:stretch>
            <a:fillRect/>
          </a:stretch>
        </p:blipFill>
        <p:spPr>
          <a:xfrm>
            <a:off x="3000732" y="2983706"/>
            <a:ext cx="4178141" cy="4178141"/>
          </a:xfrm>
          <a:prstGeom prst="rect">
            <a:avLst/>
          </a:prstGeom>
        </p:spPr>
      </p:pic>
      <p:sp>
        <p:nvSpPr>
          <p:cNvPr id="9" name="Text 4"/>
          <p:cNvSpPr/>
          <p:nvPr/>
        </p:nvSpPr>
        <p:spPr>
          <a:xfrm>
            <a:off x="3954423" y="7388900"/>
            <a:ext cx="2270760" cy="283726"/>
          </a:xfrm>
          <a:prstGeom prst="rect">
            <a:avLst/>
          </a:prstGeom>
          <a:noFill/>
        </p:spPr>
        <p:txBody>
          <a:bodyPr wrap="none" rtlCol="0" anchor="t"/>
          <a:lstStyle/>
          <a:p>
            <a:pPr marL="0" indent="0" algn="ctr">
              <a:lnSpc>
                <a:spcPts val="2235"/>
              </a:lnSpc>
              <a:buNone/>
            </a:pPr>
            <a:r>
              <a:rPr lang="en-US" sz="1790" b="1" dirty="0">
                <a:solidFill>
                  <a:srgbClr val="272525"/>
                </a:solidFill>
                <a:latin typeface="p22-mackinac-pro" pitchFamily="34" charset="0"/>
                <a:ea typeface="p22-mackinac-pro" pitchFamily="34" charset="-122"/>
                <a:cs typeface="p22-mackinac-pro" pitchFamily="34" charset="-120"/>
              </a:rPr>
              <a:t>Real Time Database</a:t>
            </a:r>
            <a:endParaRPr lang="en-US" sz="1790" dirty="0"/>
          </a:p>
        </p:txBody>
      </p:sp>
      <p:pic>
        <p:nvPicPr>
          <p:cNvPr id="10" name="Image 3" descr="preencoded.png"/>
          <p:cNvPicPr>
            <a:picLocks noChangeAspect="1"/>
          </p:cNvPicPr>
          <p:nvPr/>
        </p:nvPicPr>
        <p:blipFill>
          <a:blip r:embed="rId4"/>
          <a:stretch>
            <a:fillRect/>
          </a:stretch>
        </p:blipFill>
        <p:spPr>
          <a:xfrm>
            <a:off x="7451288" y="2983706"/>
            <a:ext cx="4178260" cy="4178260"/>
          </a:xfrm>
          <a:prstGeom prst="rect">
            <a:avLst/>
          </a:prstGeom>
        </p:spPr>
      </p:pic>
      <p:sp>
        <p:nvSpPr>
          <p:cNvPr id="11" name="Text 5"/>
          <p:cNvSpPr/>
          <p:nvPr/>
        </p:nvSpPr>
        <p:spPr>
          <a:xfrm>
            <a:off x="8177927" y="7389019"/>
            <a:ext cx="2724864" cy="340638"/>
          </a:xfrm>
          <a:prstGeom prst="rect">
            <a:avLst/>
          </a:prstGeom>
          <a:noFill/>
        </p:spPr>
        <p:txBody>
          <a:bodyPr wrap="none" rtlCol="0" anchor="t"/>
          <a:lstStyle/>
          <a:p>
            <a:pPr marL="0" indent="0" algn="ctr">
              <a:lnSpc>
                <a:spcPts val="2680"/>
              </a:lnSpc>
              <a:buNone/>
            </a:pPr>
            <a:r>
              <a:rPr lang="en-US" sz="2145" b="1" dirty="0">
                <a:solidFill>
                  <a:srgbClr val="272525"/>
                </a:solidFill>
                <a:latin typeface="p22-mackinac-pro" pitchFamily="34" charset="0"/>
                <a:ea typeface="p22-mackinac-pro" pitchFamily="34" charset="-122"/>
                <a:cs typeface="p22-mackinac-pro" pitchFamily="34" charset="-120"/>
              </a:rPr>
              <a:t>Temperature Sensor</a:t>
            </a:r>
            <a:endParaRPr lang="en-US" sz="214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p:spPr>
      </p:sp>
      <p:sp>
        <p:nvSpPr>
          <p:cNvPr id="6" name="Text 2"/>
          <p:cNvSpPr/>
          <p:nvPr/>
        </p:nvSpPr>
        <p:spPr>
          <a:xfrm>
            <a:off x="2037993" y="635318"/>
            <a:ext cx="10554414" cy="1388745"/>
          </a:xfrm>
          <a:prstGeom prst="rect">
            <a:avLst/>
          </a:prstGeom>
          <a:noFill/>
        </p:spPr>
        <p:txBody>
          <a:bodyPr wrap="square" rtlCol="0" anchor="t"/>
          <a:lstStyle/>
          <a:p>
            <a:pPr marL="0" indent="0" algn="ctr">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Protecting Workers with Crash Detection</a:t>
            </a:r>
            <a:endParaRPr lang="en-US" sz="4375" dirty="0"/>
          </a:p>
        </p:txBody>
      </p:sp>
      <p:sp>
        <p:nvSpPr>
          <p:cNvPr id="7" name="Text 3"/>
          <p:cNvSpPr/>
          <p:nvPr/>
        </p:nvSpPr>
        <p:spPr>
          <a:xfrm>
            <a:off x="2037993" y="2357318"/>
            <a:ext cx="10554414" cy="1066205"/>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Falls and impacts are a major source of accidents and injuries on construction sites and bike accidents. Our smart helmet's crash detection feature is an essential tool for mitigating the risk and severity of these incidents.</a:t>
            </a:r>
            <a:endParaRPr lang="en-US" sz="1750" dirty="0"/>
          </a:p>
        </p:txBody>
      </p:sp>
      <p:pic>
        <p:nvPicPr>
          <p:cNvPr id="8" name="Image 2" descr="preencoded.png"/>
          <p:cNvPicPr>
            <a:picLocks noChangeAspect="1"/>
          </p:cNvPicPr>
          <p:nvPr/>
        </p:nvPicPr>
        <p:blipFill>
          <a:blip r:embed="rId3"/>
          <a:stretch>
            <a:fillRect/>
          </a:stretch>
        </p:blipFill>
        <p:spPr>
          <a:xfrm>
            <a:off x="2037993" y="3673435"/>
            <a:ext cx="3295888" cy="3295888"/>
          </a:xfrm>
          <a:prstGeom prst="rect">
            <a:avLst/>
          </a:prstGeom>
        </p:spPr>
      </p:pic>
      <p:sp>
        <p:nvSpPr>
          <p:cNvPr id="9" name="Text 4"/>
          <p:cNvSpPr/>
          <p:nvPr/>
        </p:nvSpPr>
        <p:spPr>
          <a:xfrm>
            <a:off x="2297192" y="7246977"/>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Instant Alarm</a:t>
            </a:r>
            <a:endParaRPr lang="en-US" sz="2185" dirty="0"/>
          </a:p>
        </p:txBody>
      </p:sp>
      <p:pic>
        <p:nvPicPr>
          <p:cNvPr id="10" name="Image 3" descr="preencoded.png"/>
          <p:cNvPicPr>
            <a:picLocks noChangeAspect="1"/>
          </p:cNvPicPr>
          <p:nvPr/>
        </p:nvPicPr>
        <p:blipFill>
          <a:blip r:embed="rId4"/>
          <a:stretch>
            <a:fillRect/>
          </a:stretch>
        </p:blipFill>
        <p:spPr>
          <a:xfrm>
            <a:off x="5667137" y="3673435"/>
            <a:ext cx="3296007" cy="3296007"/>
          </a:xfrm>
          <a:prstGeom prst="rect">
            <a:avLst/>
          </a:prstGeom>
        </p:spPr>
      </p:pic>
      <p:sp>
        <p:nvSpPr>
          <p:cNvPr id="11" name="Text 5"/>
          <p:cNvSpPr/>
          <p:nvPr/>
        </p:nvSpPr>
        <p:spPr>
          <a:xfrm>
            <a:off x="5926336" y="7247096"/>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Location Tracking</a:t>
            </a:r>
            <a:endParaRPr lang="en-US" sz="2185" dirty="0"/>
          </a:p>
        </p:txBody>
      </p:sp>
      <p:pic>
        <p:nvPicPr>
          <p:cNvPr id="12" name="Image 4" descr="preencoded.png"/>
          <p:cNvPicPr>
            <a:picLocks noChangeAspect="1"/>
          </p:cNvPicPr>
          <p:nvPr/>
        </p:nvPicPr>
        <p:blipFill>
          <a:blip r:embed="rId5"/>
          <a:stretch>
            <a:fillRect/>
          </a:stretch>
        </p:blipFill>
        <p:spPr>
          <a:xfrm>
            <a:off x="9296400" y="3673435"/>
            <a:ext cx="3296007" cy="3296007"/>
          </a:xfrm>
          <a:prstGeom prst="rect">
            <a:avLst/>
          </a:prstGeom>
        </p:spPr>
      </p:pic>
      <p:sp>
        <p:nvSpPr>
          <p:cNvPr id="13" name="Text 6"/>
          <p:cNvSpPr/>
          <p:nvPr/>
        </p:nvSpPr>
        <p:spPr>
          <a:xfrm>
            <a:off x="9555599" y="7247096"/>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Mpu 6050</a:t>
            </a:r>
            <a:endParaRPr lang="en-US" sz="218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p:spPr>
      </p:sp>
      <p:sp>
        <p:nvSpPr>
          <p:cNvPr id="6" name="Text 2"/>
          <p:cNvSpPr/>
          <p:nvPr/>
        </p:nvSpPr>
        <p:spPr>
          <a:xfrm>
            <a:off x="2037993" y="621149"/>
            <a:ext cx="10554414" cy="1388745"/>
          </a:xfrm>
          <a:prstGeom prst="rect">
            <a:avLst/>
          </a:prstGeom>
          <a:noFill/>
        </p:spPr>
        <p:txBody>
          <a:bodyPr wrap="square" rtlCol="0" anchor="t"/>
          <a:lstStyle/>
          <a:p>
            <a:pPr marL="0" indent="0" algn="ctr">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Microcontroller used in the Smart Helmet</a:t>
            </a:r>
            <a:endParaRPr lang="en-US" sz="4375" dirty="0"/>
          </a:p>
        </p:txBody>
      </p:sp>
      <p:sp>
        <p:nvSpPr>
          <p:cNvPr id="7" name="Text 3"/>
          <p:cNvSpPr/>
          <p:nvPr/>
        </p:nvSpPr>
        <p:spPr>
          <a:xfrm>
            <a:off x="2037993" y="2343150"/>
            <a:ext cx="10554414" cy="710803"/>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Our smart helmet is powered by the cutting-edge technology of </a:t>
            </a:r>
            <a:r>
              <a:rPr lang="en-US" sz="1750" b="1" dirty="0">
                <a:solidFill>
                  <a:srgbClr val="272525"/>
                </a:solidFill>
                <a:latin typeface="Eudoxus Sans" pitchFamily="34" charset="0"/>
                <a:ea typeface="Eudoxus Sans" pitchFamily="34" charset="-122"/>
                <a:cs typeface="Eudoxus Sans" pitchFamily="34" charset="-120"/>
              </a:rPr>
              <a:t>WEMOS D1 Mini(ESP8266)  which uses C/C++</a:t>
            </a:r>
            <a:r>
              <a:rPr lang="en-US" sz="1750" dirty="0">
                <a:solidFill>
                  <a:srgbClr val="272525"/>
                </a:solidFill>
                <a:latin typeface="Eudoxus Sans" pitchFamily="34" charset="0"/>
                <a:ea typeface="Eudoxus Sans" pitchFamily="34" charset="-122"/>
                <a:cs typeface="Eudoxus Sans" pitchFamily="34" charset="-120"/>
              </a:rPr>
              <a:t> offering unmatched performance and reliability in worker safety solutions.</a:t>
            </a:r>
            <a:endParaRPr lang="en-US" sz="1750" dirty="0"/>
          </a:p>
        </p:txBody>
      </p:sp>
      <p:pic>
        <p:nvPicPr>
          <p:cNvPr id="8" name="Image 2" descr="preencoded.png"/>
          <p:cNvPicPr>
            <a:picLocks noChangeAspect="1"/>
          </p:cNvPicPr>
          <p:nvPr/>
        </p:nvPicPr>
        <p:blipFill>
          <a:blip r:embed="rId3"/>
          <a:stretch>
            <a:fillRect/>
          </a:stretch>
        </p:blipFill>
        <p:spPr>
          <a:xfrm>
            <a:off x="2753439" y="3303865"/>
            <a:ext cx="3679507" cy="3679508"/>
          </a:xfrm>
          <a:prstGeom prst="rect">
            <a:avLst/>
          </a:prstGeom>
        </p:spPr>
      </p:pic>
      <p:sp>
        <p:nvSpPr>
          <p:cNvPr id="9" name="Text 4"/>
          <p:cNvSpPr/>
          <p:nvPr/>
        </p:nvSpPr>
        <p:spPr>
          <a:xfrm>
            <a:off x="3204448" y="7261027"/>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Wemos D1 Mini</a:t>
            </a:r>
            <a:endParaRPr lang="en-US" sz="2185" dirty="0"/>
          </a:p>
        </p:txBody>
      </p:sp>
      <p:pic>
        <p:nvPicPr>
          <p:cNvPr id="10" name="Image 3" descr="preencoded.png"/>
          <p:cNvPicPr>
            <a:picLocks noChangeAspect="1"/>
          </p:cNvPicPr>
          <p:nvPr/>
        </p:nvPicPr>
        <p:blipFill>
          <a:blip r:embed="rId4"/>
          <a:stretch>
            <a:fillRect/>
          </a:stretch>
        </p:blipFill>
        <p:spPr>
          <a:xfrm>
            <a:off x="8197215" y="3303865"/>
            <a:ext cx="3679627" cy="3679627"/>
          </a:xfrm>
          <a:prstGeom prst="rect">
            <a:avLst/>
          </a:prstGeom>
        </p:spPr>
      </p:pic>
      <p:sp>
        <p:nvSpPr>
          <p:cNvPr id="11" name="Text 5"/>
          <p:cNvSpPr/>
          <p:nvPr/>
        </p:nvSpPr>
        <p:spPr>
          <a:xfrm>
            <a:off x="8179713" y="7261146"/>
            <a:ext cx="371475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C++(Used in Programming)</a:t>
            </a:r>
            <a:endParaRPr lang="en-US" sz="218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7322820" y="0"/>
            <a:ext cx="7315200" cy="8229600"/>
          </a:xfrm>
          <a:prstGeom prst="rect">
            <a:avLst/>
          </a:prstGeom>
        </p:spPr>
      </p:pic>
      <p:pic>
        <p:nvPicPr>
          <p:cNvPr id="5" name="Image 2" descr="preencoded.png"/>
          <p:cNvPicPr>
            <a:picLocks noChangeAspect="1"/>
          </p:cNvPicPr>
          <p:nvPr/>
        </p:nvPicPr>
        <p:blipFill>
          <a:blip r:embed="rId3"/>
          <a:stretch>
            <a:fillRect/>
          </a:stretch>
        </p:blipFill>
        <p:spPr>
          <a:xfrm>
            <a:off x="8770620" y="1211580"/>
            <a:ext cx="4419600" cy="5806440"/>
          </a:xfrm>
          <a:prstGeom prst="rect">
            <a:avLst/>
          </a:prstGeom>
        </p:spPr>
      </p:pic>
      <p:sp>
        <p:nvSpPr>
          <p:cNvPr id="6" name="Text 1"/>
          <p:cNvSpPr/>
          <p:nvPr/>
        </p:nvSpPr>
        <p:spPr>
          <a:xfrm>
            <a:off x="833199" y="924282"/>
            <a:ext cx="5648801" cy="355402"/>
          </a:xfrm>
          <a:prstGeom prst="rect">
            <a:avLst/>
          </a:prstGeom>
          <a:noFill/>
        </p:spPr>
        <p:txBody>
          <a:bodyPr wrap="none" rtlCol="0" anchor="t"/>
          <a:lstStyle/>
          <a:p>
            <a:pPr marL="0" indent="0">
              <a:lnSpc>
                <a:spcPts val="2800"/>
              </a:lnSpc>
              <a:buNone/>
            </a:pPr>
            <a:endParaRPr lang="en-US" sz="1750" dirty="0"/>
          </a:p>
        </p:txBody>
      </p:sp>
      <p:sp>
        <p:nvSpPr>
          <p:cNvPr id="7" name="Text 2"/>
          <p:cNvSpPr/>
          <p:nvPr/>
        </p:nvSpPr>
        <p:spPr>
          <a:xfrm>
            <a:off x="833199" y="1529596"/>
            <a:ext cx="5648801" cy="355402"/>
          </a:xfrm>
          <a:prstGeom prst="rect">
            <a:avLst/>
          </a:prstGeom>
          <a:noFill/>
        </p:spPr>
        <p:txBody>
          <a:bodyPr wrap="none" rtlCol="0" anchor="t"/>
          <a:lstStyle/>
          <a:p>
            <a:pPr marL="0" indent="0">
              <a:lnSpc>
                <a:spcPts val="2800"/>
              </a:lnSpc>
              <a:buNone/>
            </a:pPr>
            <a:endParaRPr lang="en-US" sz="1750" dirty="0"/>
          </a:p>
        </p:txBody>
      </p:sp>
      <p:sp>
        <p:nvSpPr>
          <p:cNvPr id="8" name="Text 3"/>
          <p:cNvSpPr/>
          <p:nvPr/>
        </p:nvSpPr>
        <p:spPr>
          <a:xfrm>
            <a:off x="833199" y="2134910"/>
            <a:ext cx="5648801" cy="355402"/>
          </a:xfrm>
          <a:prstGeom prst="rect">
            <a:avLst/>
          </a:prstGeom>
          <a:noFill/>
        </p:spPr>
        <p:txBody>
          <a:bodyPr wrap="none" rtlCol="0" anchor="t"/>
          <a:lstStyle/>
          <a:p>
            <a:pPr marL="0" indent="0">
              <a:lnSpc>
                <a:spcPts val="2800"/>
              </a:lnSpc>
              <a:buNone/>
            </a:pPr>
            <a:endParaRPr lang="en-US" sz="1750" dirty="0"/>
          </a:p>
        </p:txBody>
      </p:sp>
      <p:sp>
        <p:nvSpPr>
          <p:cNvPr id="9" name="Text 4"/>
          <p:cNvSpPr/>
          <p:nvPr/>
        </p:nvSpPr>
        <p:spPr>
          <a:xfrm>
            <a:off x="833199" y="2823567"/>
            <a:ext cx="5648801" cy="1110853"/>
          </a:xfrm>
          <a:prstGeom prst="rect">
            <a:avLst/>
          </a:prstGeom>
          <a:noFill/>
        </p:spPr>
        <p:txBody>
          <a:bodyPr wrap="square" rtlCol="0" anchor="t"/>
          <a:lstStyle/>
          <a:p>
            <a:pPr marL="0" indent="0" algn="ctr">
              <a:lnSpc>
                <a:spcPts val="4375"/>
              </a:lnSpc>
              <a:buNone/>
            </a:pPr>
            <a:r>
              <a:rPr lang="en-US" sz="3500" b="1" dirty="0">
                <a:solidFill>
                  <a:srgbClr val="000000"/>
                </a:solidFill>
                <a:latin typeface="p22-mackinac-pro" pitchFamily="34" charset="0"/>
                <a:ea typeface="p22-mackinac-pro" pitchFamily="34" charset="-122"/>
                <a:cs typeface="p22-mackinac-pro" pitchFamily="34" charset="-120"/>
              </a:rPr>
              <a:t>Implementation and Deployment</a:t>
            </a:r>
            <a:endParaRPr lang="en-US" sz="3500" dirty="0"/>
          </a:p>
        </p:txBody>
      </p:sp>
      <p:sp>
        <p:nvSpPr>
          <p:cNvPr id="10" name="Text 5"/>
          <p:cNvSpPr/>
          <p:nvPr/>
        </p:nvSpPr>
        <p:spPr>
          <a:xfrm>
            <a:off x="833199" y="4267676"/>
            <a:ext cx="5648801" cy="1421606"/>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Our smart helmet is easy to implement and deploy on any construction site or on a biker's helmet, with plug-and-play compatibility and a straightforward user interface.</a:t>
            </a:r>
            <a:endParaRPr lang="en-US" sz="1750" dirty="0"/>
          </a:p>
        </p:txBody>
      </p:sp>
      <p:sp>
        <p:nvSpPr>
          <p:cNvPr id="11" name="Text 6"/>
          <p:cNvSpPr/>
          <p:nvPr/>
        </p:nvSpPr>
        <p:spPr>
          <a:xfrm>
            <a:off x="833199" y="5939195"/>
            <a:ext cx="5648801" cy="355402"/>
          </a:xfrm>
          <a:prstGeom prst="rect">
            <a:avLst/>
          </a:prstGeom>
          <a:noFill/>
        </p:spPr>
        <p:txBody>
          <a:bodyPr wrap="none" rtlCol="0" anchor="t"/>
          <a:lstStyle/>
          <a:p>
            <a:pPr marL="0" indent="0">
              <a:lnSpc>
                <a:spcPts val="2800"/>
              </a:lnSpc>
              <a:buNone/>
            </a:pPr>
            <a:endParaRPr lang="en-US" sz="1750" dirty="0"/>
          </a:p>
        </p:txBody>
      </p:sp>
      <p:sp>
        <p:nvSpPr>
          <p:cNvPr id="12" name="Text 7"/>
          <p:cNvSpPr/>
          <p:nvPr/>
        </p:nvSpPr>
        <p:spPr>
          <a:xfrm>
            <a:off x="833199" y="6544508"/>
            <a:ext cx="5648801" cy="355402"/>
          </a:xfrm>
          <a:prstGeom prst="rect">
            <a:avLst/>
          </a:prstGeom>
          <a:noFill/>
        </p:spPr>
        <p:txBody>
          <a:bodyPr wrap="none" rtlCol="0" anchor="t"/>
          <a:lstStyle/>
          <a:p>
            <a:pPr marL="0" indent="0">
              <a:lnSpc>
                <a:spcPts val="2800"/>
              </a:lnSpc>
              <a:buNone/>
            </a:pPr>
            <a:endParaRPr lang="en-US" sz="1750" dirty="0"/>
          </a:p>
        </p:txBody>
      </p:sp>
      <p:sp>
        <p:nvSpPr>
          <p:cNvPr id="13" name="Text 8"/>
          <p:cNvSpPr/>
          <p:nvPr/>
        </p:nvSpPr>
        <p:spPr>
          <a:xfrm>
            <a:off x="833199" y="7149822"/>
            <a:ext cx="5648801" cy="355402"/>
          </a:xfrm>
          <a:prstGeom prst="rect">
            <a:avLst/>
          </a:prstGeom>
          <a:noFill/>
        </p:spPr>
        <p:txBody>
          <a:bodyPr wrap="none" rtlCol="0" anchor="t"/>
          <a:lstStyle/>
          <a:p>
            <a:pPr marL="0" indent="0">
              <a:lnSpc>
                <a:spcPts val="280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2037993" y="1132523"/>
            <a:ext cx="10554414" cy="1110853"/>
          </a:xfrm>
          <a:prstGeom prst="rect">
            <a:avLst/>
          </a:prstGeom>
          <a:noFill/>
        </p:spPr>
        <p:txBody>
          <a:bodyPr wrap="square" rtlCol="0" anchor="t"/>
          <a:lstStyle/>
          <a:p>
            <a:pPr marL="0" indent="0" algn="ctr">
              <a:lnSpc>
                <a:spcPts val="4375"/>
              </a:lnSpc>
              <a:buNone/>
            </a:pPr>
            <a:r>
              <a:rPr lang="en-US" sz="3500" b="1" dirty="0">
                <a:solidFill>
                  <a:srgbClr val="000000"/>
                </a:solidFill>
                <a:latin typeface="p22-mackinac-pro" pitchFamily="34" charset="0"/>
                <a:ea typeface="p22-mackinac-pro" pitchFamily="34" charset="-122"/>
                <a:cs typeface="p22-mackinac-pro" pitchFamily="34" charset="-120"/>
              </a:rPr>
              <a:t>The Benefits of Using a Smart Helmet in a Construction site</a:t>
            </a:r>
            <a:endParaRPr lang="en-US" sz="3500" dirty="0"/>
          </a:p>
        </p:txBody>
      </p:sp>
      <p:pic>
        <p:nvPicPr>
          <p:cNvPr id="5" name="Image 1" descr="preencoded.png"/>
          <p:cNvPicPr>
            <a:picLocks noChangeAspect="1"/>
          </p:cNvPicPr>
          <p:nvPr/>
        </p:nvPicPr>
        <p:blipFill>
          <a:blip r:embed="rId2"/>
          <a:stretch>
            <a:fillRect/>
          </a:stretch>
        </p:blipFill>
        <p:spPr>
          <a:xfrm>
            <a:off x="2037993" y="2687717"/>
            <a:ext cx="3295888" cy="3295888"/>
          </a:xfrm>
          <a:prstGeom prst="rect">
            <a:avLst/>
          </a:prstGeom>
        </p:spPr>
      </p:pic>
      <p:sp>
        <p:nvSpPr>
          <p:cNvPr id="6" name="Text 2"/>
          <p:cNvSpPr/>
          <p:nvPr/>
        </p:nvSpPr>
        <p:spPr>
          <a:xfrm>
            <a:off x="2297192" y="6261259"/>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Safety</a:t>
            </a:r>
            <a:endParaRPr lang="en-US" sz="2185" dirty="0"/>
          </a:p>
        </p:txBody>
      </p:sp>
      <p:sp>
        <p:nvSpPr>
          <p:cNvPr id="7" name="Text 3"/>
          <p:cNvSpPr/>
          <p:nvPr/>
        </p:nvSpPr>
        <p:spPr>
          <a:xfrm>
            <a:off x="2037993" y="6741676"/>
            <a:ext cx="3295888" cy="355402"/>
          </a:xfrm>
          <a:prstGeom prst="rect">
            <a:avLst/>
          </a:prstGeom>
          <a:noFill/>
        </p:spPr>
        <p:txBody>
          <a:bodyPr wrap="none" rtlCol="0" anchor="t"/>
          <a:lstStyle/>
          <a:p>
            <a:pPr marL="0" indent="0" algn="ctr">
              <a:lnSpc>
                <a:spcPts val="2800"/>
              </a:lnSpc>
              <a:buNone/>
            </a:pPr>
            <a:endParaRPr lang="en-US" sz="1750" dirty="0"/>
          </a:p>
        </p:txBody>
      </p:sp>
      <p:pic>
        <p:nvPicPr>
          <p:cNvPr id="8" name="Image 2" descr="preencoded.png"/>
          <p:cNvPicPr>
            <a:picLocks noChangeAspect="1"/>
          </p:cNvPicPr>
          <p:nvPr/>
        </p:nvPicPr>
        <p:blipFill>
          <a:blip r:embed="rId3"/>
          <a:stretch>
            <a:fillRect/>
          </a:stretch>
        </p:blipFill>
        <p:spPr>
          <a:xfrm>
            <a:off x="5667137" y="2687717"/>
            <a:ext cx="3296007" cy="3296007"/>
          </a:xfrm>
          <a:prstGeom prst="rect">
            <a:avLst/>
          </a:prstGeom>
        </p:spPr>
      </p:pic>
      <p:sp>
        <p:nvSpPr>
          <p:cNvPr id="9" name="Text 4"/>
          <p:cNvSpPr/>
          <p:nvPr/>
        </p:nvSpPr>
        <p:spPr>
          <a:xfrm>
            <a:off x="5926336" y="6261378"/>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Comfort</a:t>
            </a:r>
            <a:endParaRPr lang="en-US" sz="2185" dirty="0"/>
          </a:p>
        </p:txBody>
      </p:sp>
      <p:pic>
        <p:nvPicPr>
          <p:cNvPr id="10" name="Image 3" descr="preencoded.png"/>
          <p:cNvPicPr>
            <a:picLocks noChangeAspect="1"/>
          </p:cNvPicPr>
          <p:nvPr/>
        </p:nvPicPr>
        <p:blipFill>
          <a:blip r:embed="rId4"/>
          <a:stretch>
            <a:fillRect/>
          </a:stretch>
        </p:blipFill>
        <p:spPr>
          <a:xfrm>
            <a:off x="9296400" y="2687717"/>
            <a:ext cx="3296007" cy="3296007"/>
          </a:xfrm>
          <a:prstGeom prst="rect">
            <a:avLst/>
          </a:prstGeom>
        </p:spPr>
      </p:pic>
      <p:sp>
        <p:nvSpPr>
          <p:cNvPr id="11" name="Text 5"/>
          <p:cNvSpPr/>
          <p:nvPr/>
        </p:nvSpPr>
        <p:spPr>
          <a:xfrm>
            <a:off x="9555599" y="6261378"/>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Smart Features</a:t>
            </a:r>
            <a:endParaRPr lang="en-US" sz="218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p:spPr>
      </p:sp>
      <p:sp>
        <p:nvSpPr>
          <p:cNvPr id="6" name="Text 2"/>
          <p:cNvSpPr/>
          <p:nvPr/>
        </p:nvSpPr>
        <p:spPr>
          <a:xfrm>
            <a:off x="2037993" y="1050131"/>
            <a:ext cx="7527131"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Future scope and directions</a:t>
            </a:r>
            <a:endParaRPr lang="en-US" sz="4375" dirty="0"/>
          </a:p>
        </p:txBody>
      </p:sp>
      <p:sp>
        <p:nvSpPr>
          <p:cNvPr id="7" name="Shape 3"/>
          <p:cNvSpPr/>
          <p:nvPr/>
        </p:nvSpPr>
        <p:spPr>
          <a:xfrm>
            <a:off x="7293054" y="2077760"/>
            <a:ext cx="44410" cy="5101590"/>
          </a:xfrm>
          <a:prstGeom prst="roundRect">
            <a:avLst>
              <a:gd name="adj" fmla="val 225151"/>
            </a:avLst>
          </a:prstGeom>
          <a:solidFill>
            <a:srgbClr val="B2D4E5"/>
          </a:solidFill>
        </p:spPr>
      </p:sp>
      <p:sp>
        <p:nvSpPr>
          <p:cNvPr id="8" name="Shape 4"/>
          <p:cNvSpPr/>
          <p:nvPr/>
        </p:nvSpPr>
        <p:spPr>
          <a:xfrm>
            <a:off x="7065228" y="2286000"/>
            <a:ext cx="499943" cy="499943"/>
          </a:xfrm>
          <a:prstGeom prst="roundRect">
            <a:avLst>
              <a:gd name="adj" fmla="val 20000"/>
            </a:avLst>
          </a:prstGeom>
          <a:solidFill>
            <a:srgbClr val="CCEEFF"/>
          </a:solidFill>
          <a:ln w="7620">
            <a:solidFill>
              <a:srgbClr val="B2D4E5"/>
            </a:solidFill>
            <a:prstDash val="solid"/>
          </a:ln>
        </p:spPr>
      </p:sp>
      <p:sp>
        <p:nvSpPr>
          <p:cNvPr id="9" name="Text 5"/>
          <p:cNvSpPr/>
          <p:nvPr/>
        </p:nvSpPr>
        <p:spPr>
          <a:xfrm>
            <a:off x="7247513" y="2327672"/>
            <a:ext cx="135374" cy="416481"/>
          </a:xfrm>
          <a:prstGeom prst="rect">
            <a:avLst/>
          </a:prstGeom>
          <a:noFill/>
        </p:spPr>
        <p:txBody>
          <a:bodyPr wrap="none" rtlCol="0" anchor="t"/>
          <a:lstStyle/>
          <a:p>
            <a:pPr marL="0" indent="0" algn="ctr">
              <a:lnSpc>
                <a:spcPts val="3280"/>
              </a:lnSpc>
              <a:buNone/>
            </a:pPr>
            <a:r>
              <a:rPr lang="en-US" sz="2625" b="1" dirty="0">
                <a:solidFill>
                  <a:srgbClr val="272525"/>
                </a:solidFill>
                <a:latin typeface="p22-mackinac-pro" pitchFamily="34" charset="0"/>
                <a:ea typeface="p22-mackinac-pro" pitchFamily="34" charset="-122"/>
                <a:cs typeface="p22-mackinac-pro" pitchFamily="34" charset="-120"/>
              </a:rPr>
              <a:t>1</a:t>
            </a:r>
            <a:endParaRPr lang="en-US" sz="2625" dirty="0"/>
          </a:p>
        </p:txBody>
      </p:sp>
      <p:sp>
        <p:nvSpPr>
          <p:cNvPr id="10" name="Text 6"/>
          <p:cNvSpPr/>
          <p:nvPr/>
        </p:nvSpPr>
        <p:spPr>
          <a:xfrm>
            <a:off x="3537942" y="2299930"/>
            <a:ext cx="3332917" cy="416481"/>
          </a:xfrm>
          <a:prstGeom prst="rect">
            <a:avLst/>
          </a:prstGeom>
          <a:noFill/>
        </p:spPr>
        <p:txBody>
          <a:bodyPr wrap="none" rtlCol="0" anchor="t"/>
          <a:lstStyle/>
          <a:p>
            <a:pPr marL="0" indent="0" algn="r">
              <a:lnSpc>
                <a:spcPts val="3280"/>
              </a:lnSpc>
              <a:buNone/>
            </a:pPr>
            <a:r>
              <a:rPr lang="en-US" sz="2625" b="1" dirty="0">
                <a:solidFill>
                  <a:srgbClr val="272525"/>
                </a:solidFill>
                <a:latin typeface="p22-mackinac-pro" pitchFamily="34" charset="0"/>
                <a:ea typeface="p22-mackinac-pro" pitchFamily="34" charset="-122"/>
                <a:cs typeface="p22-mackinac-pro" pitchFamily="34" charset="-120"/>
              </a:rPr>
              <a:t> Augmented Reality</a:t>
            </a:r>
            <a:endParaRPr lang="en-US" sz="2625" dirty="0"/>
          </a:p>
        </p:txBody>
      </p:sp>
      <p:sp>
        <p:nvSpPr>
          <p:cNvPr id="11" name="Text 7"/>
          <p:cNvSpPr/>
          <p:nvPr/>
        </p:nvSpPr>
        <p:spPr>
          <a:xfrm>
            <a:off x="2037993" y="2849642"/>
            <a:ext cx="4832866" cy="710803"/>
          </a:xfrm>
          <a:prstGeom prst="rect">
            <a:avLst/>
          </a:prstGeom>
          <a:noFill/>
        </p:spPr>
        <p:txBody>
          <a:bodyPr wrap="square" rtlCol="0" anchor="t"/>
          <a:lstStyle/>
          <a:p>
            <a:pPr marL="0" indent="0" algn="r">
              <a:lnSpc>
                <a:spcPts val="2800"/>
              </a:lnSpc>
              <a:buNone/>
            </a:pPr>
            <a:r>
              <a:rPr lang="en-US" sz="1750" dirty="0">
                <a:solidFill>
                  <a:srgbClr val="272525"/>
                </a:solidFill>
                <a:latin typeface="Eudoxus Sans" pitchFamily="34" charset="0"/>
                <a:ea typeface="Eudoxus Sans" pitchFamily="34" charset="-122"/>
                <a:cs typeface="Eudoxus Sans" pitchFamily="34" charset="-120"/>
              </a:rPr>
              <a:t>There is a possibility of integrating augmented reality technology in helmets.</a:t>
            </a:r>
            <a:endParaRPr lang="en-US" sz="1750" dirty="0"/>
          </a:p>
        </p:txBody>
      </p:sp>
      <p:sp>
        <p:nvSpPr>
          <p:cNvPr id="12" name="Shape 8"/>
          <p:cNvSpPr/>
          <p:nvPr/>
        </p:nvSpPr>
        <p:spPr>
          <a:xfrm>
            <a:off x="7065228" y="3362206"/>
            <a:ext cx="499943" cy="499943"/>
          </a:xfrm>
          <a:prstGeom prst="roundRect">
            <a:avLst>
              <a:gd name="adj" fmla="val 20000"/>
            </a:avLst>
          </a:prstGeom>
          <a:solidFill>
            <a:srgbClr val="CCEEFF"/>
          </a:solidFill>
          <a:ln w="7620">
            <a:solidFill>
              <a:srgbClr val="B2D4E5"/>
            </a:solidFill>
            <a:prstDash val="solid"/>
          </a:ln>
        </p:spPr>
      </p:sp>
      <p:sp>
        <p:nvSpPr>
          <p:cNvPr id="13" name="Text 9"/>
          <p:cNvSpPr/>
          <p:nvPr/>
        </p:nvSpPr>
        <p:spPr>
          <a:xfrm>
            <a:off x="7218105" y="3403878"/>
            <a:ext cx="194072" cy="416481"/>
          </a:xfrm>
          <a:prstGeom prst="rect">
            <a:avLst/>
          </a:prstGeom>
          <a:noFill/>
        </p:spPr>
        <p:txBody>
          <a:bodyPr wrap="none" rtlCol="0" anchor="t"/>
          <a:lstStyle/>
          <a:p>
            <a:pPr marL="0" indent="0" algn="ctr">
              <a:lnSpc>
                <a:spcPts val="3280"/>
              </a:lnSpc>
              <a:buNone/>
            </a:pPr>
            <a:r>
              <a:rPr lang="en-US" sz="2625" b="1" dirty="0">
                <a:solidFill>
                  <a:srgbClr val="272525"/>
                </a:solidFill>
                <a:latin typeface="p22-mackinac-pro" pitchFamily="34" charset="0"/>
                <a:ea typeface="p22-mackinac-pro" pitchFamily="34" charset="-122"/>
                <a:cs typeface="p22-mackinac-pro" pitchFamily="34" charset="-120"/>
              </a:rPr>
              <a:t>2</a:t>
            </a:r>
            <a:endParaRPr lang="en-US" sz="2625" dirty="0"/>
          </a:p>
        </p:txBody>
      </p:sp>
      <p:sp>
        <p:nvSpPr>
          <p:cNvPr id="14" name="Text 10"/>
          <p:cNvSpPr/>
          <p:nvPr/>
        </p:nvSpPr>
        <p:spPr>
          <a:xfrm>
            <a:off x="7759541" y="3410783"/>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Health Monitoring</a:t>
            </a:r>
            <a:endParaRPr lang="en-US" sz="2185" dirty="0"/>
          </a:p>
        </p:txBody>
      </p:sp>
      <p:sp>
        <p:nvSpPr>
          <p:cNvPr id="15" name="Text 11"/>
          <p:cNvSpPr/>
          <p:nvPr/>
        </p:nvSpPr>
        <p:spPr>
          <a:xfrm>
            <a:off x="7759541" y="3891201"/>
            <a:ext cx="4832866" cy="1066205"/>
          </a:xfrm>
          <a:prstGeom prst="rect">
            <a:avLst/>
          </a:prstGeom>
          <a:noFill/>
        </p:spPr>
        <p:txBody>
          <a:bodyPr wrap="square" rtlCol="0" anchor="t"/>
          <a:lstStyle/>
          <a:p>
            <a:pPr marL="0" indent="0" algn="l">
              <a:lnSpc>
                <a:spcPts val="2800"/>
              </a:lnSpc>
              <a:buNone/>
            </a:pPr>
            <a:r>
              <a:rPr lang="en-US" sz="1750" dirty="0">
                <a:solidFill>
                  <a:srgbClr val="272525"/>
                </a:solidFill>
                <a:latin typeface="Eudoxus Sans" pitchFamily="34" charset="0"/>
                <a:ea typeface="Eudoxus Sans" pitchFamily="34" charset="-122"/>
                <a:cs typeface="Eudoxus Sans" pitchFamily="34" charset="-120"/>
              </a:rPr>
              <a:t>The future of temperature sensor helmets is expected to include the capability of monitoring health metrics.</a:t>
            </a:r>
            <a:endParaRPr lang="en-US" sz="1750" dirty="0"/>
          </a:p>
        </p:txBody>
      </p:sp>
      <p:sp>
        <p:nvSpPr>
          <p:cNvPr id="16" name="Shape 12"/>
          <p:cNvSpPr/>
          <p:nvPr/>
        </p:nvSpPr>
        <p:spPr>
          <a:xfrm>
            <a:off x="7065228" y="4468773"/>
            <a:ext cx="499943" cy="499943"/>
          </a:xfrm>
          <a:prstGeom prst="roundRect">
            <a:avLst>
              <a:gd name="adj" fmla="val 20000"/>
            </a:avLst>
          </a:prstGeom>
          <a:solidFill>
            <a:srgbClr val="CCEEFF"/>
          </a:solidFill>
          <a:ln w="7620">
            <a:solidFill>
              <a:srgbClr val="B2D4E5"/>
            </a:solidFill>
            <a:prstDash val="solid"/>
          </a:ln>
        </p:spPr>
      </p:sp>
      <p:sp>
        <p:nvSpPr>
          <p:cNvPr id="17" name="Text 13"/>
          <p:cNvSpPr/>
          <p:nvPr/>
        </p:nvSpPr>
        <p:spPr>
          <a:xfrm>
            <a:off x="7215366" y="4510445"/>
            <a:ext cx="199668" cy="416481"/>
          </a:xfrm>
          <a:prstGeom prst="rect">
            <a:avLst/>
          </a:prstGeom>
          <a:noFill/>
        </p:spPr>
        <p:txBody>
          <a:bodyPr wrap="none" rtlCol="0" anchor="t"/>
          <a:lstStyle/>
          <a:p>
            <a:pPr marL="0" indent="0" algn="ctr">
              <a:lnSpc>
                <a:spcPts val="3280"/>
              </a:lnSpc>
              <a:buNone/>
            </a:pPr>
            <a:r>
              <a:rPr lang="en-US" sz="2625" b="1" dirty="0">
                <a:solidFill>
                  <a:srgbClr val="272525"/>
                </a:solidFill>
                <a:latin typeface="p22-mackinac-pro" pitchFamily="34" charset="0"/>
                <a:ea typeface="p22-mackinac-pro" pitchFamily="34" charset="-122"/>
                <a:cs typeface="p22-mackinac-pro" pitchFamily="34" charset="-120"/>
              </a:rPr>
              <a:t>3</a:t>
            </a:r>
            <a:endParaRPr lang="en-US" sz="2625" dirty="0"/>
          </a:p>
        </p:txBody>
      </p:sp>
      <p:sp>
        <p:nvSpPr>
          <p:cNvPr id="18" name="Text 14"/>
          <p:cNvSpPr/>
          <p:nvPr/>
        </p:nvSpPr>
        <p:spPr>
          <a:xfrm>
            <a:off x="4093369" y="4517350"/>
            <a:ext cx="2777490" cy="347186"/>
          </a:xfrm>
          <a:prstGeom prst="rect">
            <a:avLst/>
          </a:prstGeom>
          <a:noFill/>
        </p:spPr>
        <p:txBody>
          <a:bodyPr wrap="none" rtlCol="0" anchor="t"/>
          <a:lstStyle/>
          <a:p>
            <a:pPr marL="0" indent="0" algn="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Eco-Friendly</a:t>
            </a:r>
            <a:endParaRPr lang="en-US" sz="2185" dirty="0"/>
          </a:p>
        </p:txBody>
      </p:sp>
      <p:sp>
        <p:nvSpPr>
          <p:cNvPr id="19" name="Text 15"/>
          <p:cNvSpPr/>
          <p:nvPr/>
        </p:nvSpPr>
        <p:spPr>
          <a:xfrm>
            <a:off x="2037993" y="4997768"/>
            <a:ext cx="4832866" cy="710803"/>
          </a:xfrm>
          <a:prstGeom prst="rect">
            <a:avLst/>
          </a:prstGeom>
          <a:noFill/>
        </p:spPr>
        <p:txBody>
          <a:bodyPr wrap="square" rtlCol="0" anchor="t"/>
          <a:lstStyle/>
          <a:p>
            <a:pPr marL="0" indent="0" algn="r">
              <a:lnSpc>
                <a:spcPts val="2800"/>
              </a:lnSpc>
              <a:buNone/>
            </a:pPr>
            <a:r>
              <a:rPr lang="en-US" sz="1750" dirty="0">
                <a:solidFill>
                  <a:srgbClr val="272525"/>
                </a:solidFill>
                <a:latin typeface="Eudoxus Sans" pitchFamily="34" charset="0"/>
                <a:ea typeface="Eudoxus Sans" pitchFamily="34" charset="-122"/>
                <a:cs typeface="Eudoxus Sans" pitchFamily="34" charset="-120"/>
              </a:rPr>
              <a:t>The future of sensors will include making them environmentally responsible.</a:t>
            </a:r>
            <a:endParaRPr lang="en-US" sz="1750" dirty="0"/>
          </a:p>
        </p:txBody>
      </p:sp>
      <p:sp>
        <p:nvSpPr>
          <p:cNvPr id="20" name="Shape 16"/>
          <p:cNvSpPr/>
          <p:nvPr/>
        </p:nvSpPr>
        <p:spPr>
          <a:xfrm>
            <a:off x="7065228" y="5575340"/>
            <a:ext cx="499943" cy="499943"/>
          </a:xfrm>
          <a:prstGeom prst="roundRect">
            <a:avLst>
              <a:gd name="adj" fmla="val 20000"/>
            </a:avLst>
          </a:prstGeom>
          <a:solidFill>
            <a:srgbClr val="CCEEFF"/>
          </a:solidFill>
          <a:ln w="7620">
            <a:solidFill>
              <a:srgbClr val="B2D4E5"/>
            </a:solidFill>
            <a:prstDash val="solid"/>
          </a:ln>
        </p:spPr>
      </p:sp>
      <p:sp>
        <p:nvSpPr>
          <p:cNvPr id="21" name="Text 17"/>
          <p:cNvSpPr/>
          <p:nvPr/>
        </p:nvSpPr>
        <p:spPr>
          <a:xfrm>
            <a:off x="7210127" y="5617012"/>
            <a:ext cx="210026" cy="416481"/>
          </a:xfrm>
          <a:prstGeom prst="rect">
            <a:avLst/>
          </a:prstGeom>
          <a:noFill/>
        </p:spPr>
        <p:txBody>
          <a:bodyPr wrap="none" rtlCol="0" anchor="t"/>
          <a:lstStyle/>
          <a:p>
            <a:pPr marL="0" indent="0" algn="ctr">
              <a:lnSpc>
                <a:spcPts val="3280"/>
              </a:lnSpc>
              <a:buNone/>
            </a:pPr>
            <a:r>
              <a:rPr lang="en-US" sz="2625" b="1" dirty="0">
                <a:solidFill>
                  <a:srgbClr val="272525"/>
                </a:solidFill>
                <a:latin typeface="p22-mackinac-pro" pitchFamily="34" charset="0"/>
                <a:ea typeface="p22-mackinac-pro" pitchFamily="34" charset="-122"/>
                <a:cs typeface="p22-mackinac-pro" pitchFamily="34" charset="-120"/>
              </a:rPr>
              <a:t>4</a:t>
            </a:r>
            <a:endParaRPr lang="en-US" sz="2625" dirty="0"/>
          </a:p>
        </p:txBody>
      </p:sp>
      <p:sp>
        <p:nvSpPr>
          <p:cNvPr id="22" name="Text 18"/>
          <p:cNvSpPr/>
          <p:nvPr/>
        </p:nvSpPr>
        <p:spPr>
          <a:xfrm>
            <a:off x="7759541" y="5623917"/>
            <a:ext cx="3248025"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Implementing For Rider</a:t>
            </a:r>
            <a:endParaRPr lang="en-US" sz="2185" dirty="0"/>
          </a:p>
        </p:txBody>
      </p:sp>
      <p:sp>
        <p:nvSpPr>
          <p:cNvPr id="23" name="Text 19"/>
          <p:cNvSpPr/>
          <p:nvPr/>
        </p:nvSpPr>
        <p:spPr>
          <a:xfrm>
            <a:off x="7759541" y="6104334"/>
            <a:ext cx="4832866" cy="710803"/>
          </a:xfrm>
          <a:prstGeom prst="rect">
            <a:avLst/>
          </a:prstGeom>
          <a:noFill/>
        </p:spPr>
        <p:txBody>
          <a:bodyPr wrap="square" rtlCol="0" anchor="t"/>
          <a:lstStyle/>
          <a:p>
            <a:pPr marL="0" indent="0" algn="l">
              <a:lnSpc>
                <a:spcPts val="2800"/>
              </a:lnSpc>
              <a:buNone/>
            </a:pPr>
            <a:r>
              <a:rPr lang="en-US" sz="1750" dirty="0">
                <a:solidFill>
                  <a:srgbClr val="272525"/>
                </a:solidFill>
                <a:latin typeface="Eudoxus Sans" pitchFamily="34" charset="0"/>
                <a:ea typeface="Eudoxus Sans" pitchFamily="34" charset="-122"/>
                <a:cs typeface="Eudoxus Sans" pitchFamily="34" charset="-120"/>
              </a:rPr>
              <a:t>With minimum changes our Project can be used by Riders.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3351</Words>
  <Application>WPS Writer</Application>
  <PresentationFormat>On-screen Show (16:9)</PresentationFormat>
  <Paragraphs>98</Paragraphs>
  <Slides>12</Slides>
  <Notes>12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12</vt:i4>
      </vt:variant>
    </vt:vector>
  </HeadingPairs>
  <TitlesOfParts>
    <vt:vector size="29" baseType="lpstr">
      <vt:lpstr>Arial</vt:lpstr>
      <vt:lpstr>SimSun</vt:lpstr>
      <vt:lpstr>Wingdings</vt:lpstr>
      <vt:lpstr>p22-mackinac-pro</vt:lpstr>
      <vt:lpstr>苹方-简</vt:lpstr>
      <vt:lpstr>p22-mackinac-pro</vt:lpstr>
      <vt:lpstr>p22-mackinac-pro</vt:lpstr>
      <vt:lpstr>Eudoxus Sans</vt:lpstr>
      <vt:lpstr>Eudoxus Sans</vt:lpstr>
      <vt:lpstr>Eudoxus Sans</vt:lpstr>
      <vt:lpstr>Calibri</vt:lpstr>
      <vt:lpstr>Helvetica Neue</vt:lpstr>
      <vt:lpstr>Microsoft YaHei</vt:lpstr>
      <vt:lpstr>汉仪旗黑</vt:lpstr>
      <vt:lpstr>Arial Unicode MS</vt:lpstr>
      <vt:lpstr>宋体-简</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Avik Dasgupta</cp:lastModifiedBy>
  <cp:revision>2</cp:revision>
  <dcterms:created xsi:type="dcterms:W3CDTF">2024-05-16T17:52:24Z</dcterms:created>
  <dcterms:modified xsi:type="dcterms:W3CDTF">2024-05-16T17:52:24Z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1033-4.7.1.7786</vt:lpwstr>
  </property>
</Properties>
</file>